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3"/>
    <p:sldId id="258" r:id="rId4"/>
    <p:sldId id="291" r:id="rId5"/>
    <p:sldId id="292" r:id="rId6"/>
    <p:sldId id="269" r:id="rId7"/>
    <p:sldId id="262" r:id="rId8"/>
    <p:sldId id="257" r:id="rId9"/>
    <p:sldId id="270" r:id="rId10"/>
    <p:sldId id="273" r:id="rId11"/>
    <p:sldId id="278" r:id="rId12"/>
    <p:sldId id="279" r:id="rId13"/>
    <p:sldId id="284" r:id="rId14"/>
    <p:sldId id="285" r:id="rId15"/>
    <p:sldId id="293" r:id="rId16"/>
    <p:sldId id="294" r:id="rId17"/>
    <p:sldId id="300" r:id="rId18"/>
    <p:sldId id="301" r:id="rId19"/>
    <p:sldId id="280" r:id="rId20"/>
    <p:sldId id="281" r:id="rId21"/>
    <p:sldId id="282" r:id="rId22"/>
    <p:sldId id="283" r:id="rId23"/>
    <p:sldId id="295" r:id="rId24"/>
    <p:sldId id="296" r:id="rId25"/>
    <p:sldId id="297" r:id="rId26"/>
    <p:sldId id="298" r:id="rId27"/>
    <p:sldId id="299" r:id="rId28"/>
    <p:sldId id="274" r:id="rId29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3"/>
    <a:srgbClr val="BEC2C4"/>
    <a:srgbClr val="D4C4B5"/>
    <a:srgbClr val="3C525B"/>
    <a:srgbClr val="182E21"/>
    <a:srgbClr val="254934"/>
    <a:srgbClr val="1A5438"/>
    <a:srgbClr val="076652"/>
    <a:srgbClr val="32323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12" autoAdjust="0"/>
    <p:restoredTop sz="94660"/>
  </p:normalViewPr>
  <p:slideViewPr>
    <p:cSldViewPr snapToGrid="0">
      <p:cViewPr varScale="1">
        <p:scale>
          <a:sx n="70" d="100"/>
          <a:sy n="70" d="100"/>
        </p:scale>
        <p:origin x="38" y="43"/>
      </p:cViewPr>
      <p:guideLst>
        <p:guide orient="horz" pos="2160"/>
        <p:guide pos="3839"/>
        <p:guide pos="1882"/>
        <p:guide pos="57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C5DD4FD0-3BEC-43C0-9D69-86B7BFA571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2CB9DA3A-9D56-47E9-B157-808FDF2E55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0" y="637619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图片包含 绿色, 建筑物, 墙壁, 室内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18"/>
          <a:stretch>
            <a:fillRect/>
          </a:stretch>
        </p:blipFill>
        <p:spPr>
          <a:xfrm>
            <a:off x="7574281" y="481810"/>
            <a:ext cx="3855720" cy="5894381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48181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35727" y="0"/>
            <a:ext cx="1993915" cy="83337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640521" y="3536450"/>
            <a:ext cx="77569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For Furniture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54980" y="68966"/>
            <a:ext cx="3287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mado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0754" y="75510"/>
            <a:ext cx="1806504" cy="6388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71807" y="2706309"/>
            <a:ext cx="664463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Ecommerce Website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墙壁, 室内, 餐桌, 地板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80" y="701040"/>
            <a:ext cx="3738880" cy="56083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0535" y="2636520"/>
            <a:ext cx="7467600" cy="1584960"/>
          </a:xfrm>
          <a:prstGeom prst="rect">
            <a:avLst/>
          </a:prstGeom>
          <a:solidFill>
            <a:srgbClr val="BEC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0535" y="2967990"/>
            <a:ext cx="7466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SHOP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88731" y="829270"/>
            <a:ext cx="387177" cy="357879"/>
            <a:chOff x="5171923" y="1619250"/>
            <a:chExt cx="387177" cy="357879"/>
          </a:xfrm>
        </p:grpSpPr>
        <p:sp>
          <p:nvSpPr>
            <p:cNvPr id="14" name="Shape 885"/>
            <p:cNvSpPr/>
            <p:nvPr/>
          </p:nvSpPr>
          <p:spPr>
            <a:xfrm rot="16200000" flipV="1">
              <a:off x="5186572" y="1604601"/>
              <a:ext cx="357879" cy="3871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latin typeface="Arial" panose="020B0604020202020204" pitchFamily="34" charset="0"/>
              </a:endParaRPr>
            </a:p>
          </p:txBody>
        </p:sp>
        <p:grpSp>
          <p:nvGrpSpPr>
            <p:cNvPr id="15" name="Group 888"/>
            <p:cNvGrpSpPr/>
            <p:nvPr/>
          </p:nvGrpSpPr>
          <p:grpSpPr>
            <a:xfrm rot="16200000" flipV="1">
              <a:off x="5303909" y="1710067"/>
              <a:ext cx="116405" cy="185909"/>
              <a:chOff x="0" y="0"/>
              <a:chExt cx="441903" cy="652354"/>
            </a:xfrm>
          </p:grpSpPr>
          <p:sp>
            <p:nvSpPr>
              <p:cNvPr id="16" name="Shape 886"/>
              <p:cNvSpPr/>
              <p:nvPr/>
            </p:nvSpPr>
            <p:spPr>
              <a:xfrm>
                <a:off x="-1" y="325072"/>
                <a:ext cx="441905" cy="327284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Shape 887"/>
              <p:cNvSpPr/>
              <p:nvPr/>
            </p:nvSpPr>
            <p:spPr>
              <a:xfrm flipV="1">
                <a:off x="0" y="0"/>
                <a:ext cx="441903" cy="325073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墙壁, 室内, 餐桌, 地板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80" y="701040"/>
            <a:ext cx="3738880" cy="56083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0535" y="2636520"/>
            <a:ext cx="7467600" cy="1584960"/>
          </a:xfrm>
          <a:prstGeom prst="rect">
            <a:avLst/>
          </a:prstGeom>
          <a:solidFill>
            <a:srgbClr val="BEC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0535" y="2967990"/>
            <a:ext cx="7466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88731" y="829270"/>
            <a:ext cx="387177" cy="357879"/>
            <a:chOff x="5171923" y="1619250"/>
            <a:chExt cx="387177" cy="357879"/>
          </a:xfrm>
        </p:grpSpPr>
        <p:sp>
          <p:nvSpPr>
            <p:cNvPr id="14" name="Shape 885"/>
            <p:cNvSpPr/>
            <p:nvPr/>
          </p:nvSpPr>
          <p:spPr>
            <a:xfrm rot="16200000" flipV="1">
              <a:off x="5186572" y="1604601"/>
              <a:ext cx="357879" cy="3871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latin typeface="Arial" panose="020B0604020202020204" pitchFamily="34" charset="0"/>
              </a:endParaRPr>
            </a:p>
          </p:txBody>
        </p:sp>
        <p:grpSp>
          <p:nvGrpSpPr>
            <p:cNvPr id="15" name="Group 888"/>
            <p:cNvGrpSpPr/>
            <p:nvPr/>
          </p:nvGrpSpPr>
          <p:grpSpPr>
            <a:xfrm rot="16200000" flipV="1">
              <a:off x="5303909" y="1710067"/>
              <a:ext cx="116405" cy="185909"/>
              <a:chOff x="0" y="0"/>
              <a:chExt cx="441903" cy="652354"/>
            </a:xfrm>
          </p:grpSpPr>
          <p:sp>
            <p:nvSpPr>
              <p:cNvPr id="16" name="Shape 886"/>
              <p:cNvSpPr/>
              <p:nvPr/>
            </p:nvSpPr>
            <p:spPr>
              <a:xfrm>
                <a:off x="-1" y="325072"/>
                <a:ext cx="441905" cy="327284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Shape 887"/>
              <p:cNvSpPr/>
              <p:nvPr/>
            </p:nvSpPr>
            <p:spPr>
              <a:xfrm flipV="1">
                <a:off x="0" y="0"/>
                <a:ext cx="441903" cy="325073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775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墙壁, 室内, 餐桌, 地板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80" y="701040"/>
            <a:ext cx="3738880" cy="56083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0535" y="2636520"/>
            <a:ext cx="7467600" cy="1584960"/>
          </a:xfrm>
          <a:prstGeom prst="rect">
            <a:avLst/>
          </a:prstGeom>
          <a:solidFill>
            <a:srgbClr val="BEC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0535" y="2967990"/>
            <a:ext cx="7466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SIGNUP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88731" y="829270"/>
            <a:ext cx="387177" cy="357879"/>
            <a:chOff x="5171923" y="1619250"/>
            <a:chExt cx="387177" cy="357879"/>
          </a:xfrm>
        </p:grpSpPr>
        <p:sp>
          <p:nvSpPr>
            <p:cNvPr id="14" name="Shape 885"/>
            <p:cNvSpPr/>
            <p:nvPr/>
          </p:nvSpPr>
          <p:spPr>
            <a:xfrm rot="16200000" flipV="1">
              <a:off x="5186572" y="1604601"/>
              <a:ext cx="357879" cy="3871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latin typeface="Arial" panose="020B0604020202020204" pitchFamily="34" charset="0"/>
              </a:endParaRPr>
            </a:p>
          </p:txBody>
        </p:sp>
        <p:grpSp>
          <p:nvGrpSpPr>
            <p:cNvPr id="15" name="Group 888"/>
            <p:cNvGrpSpPr/>
            <p:nvPr/>
          </p:nvGrpSpPr>
          <p:grpSpPr>
            <a:xfrm rot="16200000" flipV="1">
              <a:off x="5303909" y="1710067"/>
              <a:ext cx="116405" cy="185909"/>
              <a:chOff x="0" y="0"/>
              <a:chExt cx="441903" cy="652354"/>
            </a:xfrm>
          </p:grpSpPr>
          <p:sp>
            <p:nvSpPr>
              <p:cNvPr id="16" name="Shape 886"/>
              <p:cNvSpPr/>
              <p:nvPr/>
            </p:nvSpPr>
            <p:spPr>
              <a:xfrm>
                <a:off x="-1" y="325072"/>
                <a:ext cx="441905" cy="327284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Shape 887"/>
              <p:cNvSpPr/>
              <p:nvPr/>
            </p:nvSpPr>
            <p:spPr>
              <a:xfrm flipV="1">
                <a:off x="0" y="0"/>
                <a:ext cx="441903" cy="325073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4046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墙壁, 室内, 餐桌, 地板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80" y="701040"/>
            <a:ext cx="3738880" cy="56083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0535" y="2636520"/>
            <a:ext cx="7467600" cy="1584960"/>
          </a:xfrm>
          <a:prstGeom prst="rect">
            <a:avLst/>
          </a:prstGeom>
          <a:solidFill>
            <a:srgbClr val="BEC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0535" y="2967990"/>
            <a:ext cx="74669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LOGIN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88731" y="829270"/>
            <a:ext cx="387177" cy="357879"/>
            <a:chOff x="5171923" y="1619250"/>
            <a:chExt cx="387177" cy="357879"/>
          </a:xfrm>
        </p:grpSpPr>
        <p:sp>
          <p:nvSpPr>
            <p:cNvPr id="14" name="Shape 885"/>
            <p:cNvSpPr/>
            <p:nvPr/>
          </p:nvSpPr>
          <p:spPr>
            <a:xfrm rot="16200000" flipV="1">
              <a:off x="5186572" y="1604601"/>
              <a:ext cx="357879" cy="3871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latin typeface="Arial" panose="020B0604020202020204" pitchFamily="34" charset="0"/>
              </a:endParaRPr>
            </a:p>
          </p:txBody>
        </p:sp>
        <p:grpSp>
          <p:nvGrpSpPr>
            <p:cNvPr id="15" name="Group 888"/>
            <p:cNvGrpSpPr/>
            <p:nvPr/>
          </p:nvGrpSpPr>
          <p:grpSpPr>
            <a:xfrm rot="16200000" flipV="1">
              <a:off x="5303909" y="1710067"/>
              <a:ext cx="116405" cy="185909"/>
              <a:chOff x="0" y="0"/>
              <a:chExt cx="441903" cy="652354"/>
            </a:xfrm>
          </p:grpSpPr>
          <p:sp>
            <p:nvSpPr>
              <p:cNvPr id="16" name="Shape 886"/>
              <p:cNvSpPr/>
              <p:nvPr/>
            </p:nvSpPr>
            <p:spPr>
              <a:xfrm>
                <a:off x="-1" y="325072"/>
                <a:ext cx="441905" cy="327284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Shape 887"/>
              <p:cNvSpPr/>
              <p:nvPr/>
            </p:nvSpPr>
            <p:spPr>
              <a:xfrm flipV="1">
                <a:off x="0" y="0"/>
                <a:ext cx="441903" cy="325073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4528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墙壁, 室内, 餐桌, 地板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80" y="701040"/>
            <a:ext cx="3738880" cy="56083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0535" y="2636520"/>
            <a:ext cx="7467600" cy="1584960"/>
          </a:xfrm>
          <a:prstGeom prst="rect">
            <a:avLst/>
          </a:prstGeom>
          <a:solidFill>
            <a:srgbClr val="BEC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0535" y="2967990"/>
            <a:ext cx="7466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CART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88731" y="829270"/>
            <a:ext cx="387177" cy="357879"/>
            <a:chOff x="5171923" y="1619250"/>
            <a:chExt cx="387177" cy="357879"/>
          </a:xfrm>
        </p:grpSpPr>
        <p:sp>
          <p:nvSpPr>
            <p:cNvPr id="14" name="Shape 885"/>
            <p:cNvSpPr/>
            <p:nvPr/>
          </p:nvSpPr>
          <p:spPr>
            <a:xfrm rot="16200000" flipV="1">
              <a:off x="5186572" y="1604601"/>
              <a:ext cx="357879" cy="3871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latin typeface="Arial" panose="020B0604020202020204" pitchFamily="34" charset="0"/>
              </a:endParaRPr>
            </a:p>
          </p:txBody>
        </p:sp>
        <p:grpSp>
          <p:nvGrpSpPr>
            <p:cNvPr id="15" name="Group 888"/>
            <p:cNvGrpSpPr/>
            <p:nvPr/>
          </p:nvGrpSpPr>
          <p:grpSpPr>
            <a:xfrm rot="16200000" flipV="1">
              <a:off x="5303909" y="1710067"/>
              <a:ext cx="116405" cy="185909"/>
              <a:chOff x="0" y="0"/>
              <a:chExt cx="441903" cy="652354"/>
            </a:xfrm>
          </p:grpSpPr>
          <p:sp>
            <p:nvSpPr>
              <p:cNvPr id="16" name="Shape 886"/>
              <p:cNvSpPr/>
              <p:nvPr/>
            </p:nvSpPr>
            <p:spPr>
              <a:xfrm>
                <a:off x="-1" y="325072"/>
                <a:ext cx="441905" cy="327284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Shape 887"/>
              <p:cNvSpPr/>
              <p:nvPr/>
            </p:nvSpPr>
            <p:spPr>
              <a:xfrm flipV="1">
                <a:off x="0" y="0"/>
                <a:ext cx="441903" cy="325073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0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637619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0" y="48181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254829" y="0"/>
            <a:ext cx="0" cy="685800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36650" y="1311910"/>
            <a:ext cx="921385" cy="4246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4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altLang="zh-CN" sz="4800" b="1" spc="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05114" y="1053296"/>
            <a:ext cx="2384368" cy="4763800"/>
          </a:xfrm>
          <a:prstGeom prst="rect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4492779" y="1509264"/>
            <a:ext cx="77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2" name="直角三角形 91"/>
          <p:cNvSpPr/>
          <p:nvPr/>
        </p:nvSpPr>
        <p:spPr>
          <a:xfrm flipH="1">
            <a:off x="4740855" y="1390349"/>
            <a:ext cx="688505" cy="9285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4815552" y="1631752"/>
            <a:ext cx="351343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en-US" altLang="zh-CN" sz="3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直接连接符 74"/>
          <p:cNvCxnSpPr/>
          <p:nvPr/>
        </p:nvCxnSpPr>
        <p:spPr>
          <a:xfrm flipV="1">
            <a:off x="4758030" y="1590705"/>
            <a:ext cx="586178" cy="76688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5154069" y="2931797"/>
            <a:ext cx="77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344127" y="3046544"/>
            <a:ext cx="351343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ERD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4" name="直角三角形 93"/>
          <p:cNvSpPr/>
          <p:nvPr/>
        </p:nvSpPr>
        <p:spPr>
          <a:xfrm flipH="1">
            <a:off x="5344077" y="2903485"/>
            <a:ext cx="688505" cy="9285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80" name="直接连接符 79"/>
          <p:cNvCxnSpPr/>
          <p:nvPr/>
        </p:nvCxnSpPr>
        <p:spPr>
          <a:xfrm flipV="1">
            <a:off x="5419320" y="3046772"/>
            <a:ext cx="586178" cy="76688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11328823" y="112477"/>
            <a:ext cx="429144" cy="738664"/>
            <a:chOff x="2629642" y="4747334"/>
            <a:chExt cx="914400" cy="914400"/>
          </a:xfrm>
        </p:grpSpPr>
        <p:sp>
          <p:nvSpPr>
            <p:cNvPr id="28" name="菱形 27"/>
            <p:cNvSpPr/>
            <p:nvPr/>
          </p:nvSpPr>
          <p:spPr>
            <a:xfrm>
              <a:off x="2629642" y="4747334"/>
              <a:ext cx="914400" cy="914400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菱形 28"/>
            <p:cNvSpPr/>
            <p:nvPr/>
          </p:nvSpPr>
          <p:spPr>
            <a:xfrm>
              <a:off x="2779595" y="4897287"/>
              <a:ext cx="614495" cy="614495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77"/>
          <p:cNvSpPr txBox="1"/>
          <p:nvPr/>
        </p:nvSpPr>
        <p:spPr>
          <a:xfrm>
            <a:off x="4550819" y="4301492"/>
            <a:ext cx="77803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03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文本框 78"/>
          <p:cNvSpPr txBox="1"/>
          <p:nvPr/>
        </p:nvSpPr>
        <p:spPr>
          <a:xfrm>
            <a:off x="4740877" y="4416239"/>
            <a:ext cx="351343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Demo</a:t>
            </a:r>
            <a:endParaRPr lang="zh-CN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直角三角形 93"/>
          <p:cNvSpPr/>
          <p:nvPr/>
        </p:nvSpPr>
        <p:spPr>
          <a:xfrm flipH="1">
            <a:off x="4740827" y="4273180"/>
            <a:ext cx="688505" cy="9285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cxnSp>
        <p:nvCxnSpPr>
          <p:cNvPr id="10" name="直接连接符 79"/>
          <p:cNvCxnSpPr/>
          <p:nvPr/>
        </p:nvCxnSpPr>
        <p:spPr>
          <a:xfrm flipV="1">
            <a:off x="4816070" y="4416467"/>
            <a:ext cx="586178" cy="76688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墙壁, 室内, 餐桌, 地板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80" y="701040"/>
            <a:ext cx="3738880" cy="56083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0535" y="2636520"/>
            <a:ext cx="7467600" cy="1584960"/>
          </a:xfrm>
          <a:prstGeom prst="rect">
            <a:avLst/>
          </a:prstGeom>
          <a:solidFill>
            <a:srgbClr val="BEC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0535" y="2967990"/>
            <a:ext cx="7466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CHECKOUT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88731" y="829270"/>
            <a:ext cx="387177" cy="357879"/>
            <a:chOff x="5171923" y="1619250"/>
            <a:chExt cx="387177" cy="357879"/>
          </a:xfrm>
        </p:grpSpPr>
        <p:sp>
          <p:nvSpPr>
            <p:cNvPr id="14" name="Shape 885"/>
            <p:cNvSpPr/>
            <p:nvPr/>
          </p:nvSpPr>
          <p:spPr>
            <a:xfrm rot="16200000" flipV="1">
              <a:off x="5186572" y="1604601"/>
              <a:ext cx="357879" cy="3871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latin typeface="Arial" panose="020B0604020202020204" pitchFamily="34" charset="0"/>
              </a:endParaRPr>
            </a:p>
          </p:txBody>
        </p:sp>
        <p:grpSp>
          <p:nvGrpSpPr>
            <p:cNvPr id="15" name="Group 888"/>
            <p:cNvGrpSpPr/>
            <p:nvPr/>
          </p:nvGrpSpPr>
          <p:grpSpPr>
            <a:xfrm rot="16200000" flipV="1">
              <a:off x="5303909" y="1710067"/>
              <a:ext cx="116405" cy="185909"/>
              <a:chOff x="0" y="0"/>
              <a:chExt cx="441903" cy="652354"/>
            </a:xfrm>
          </p:grpSpPr>
          <p:sp>
            <p:nvSpPr>
              <p:cNvPr id="16" name="Shape 886"/>
              <p:cNvSpPr/>
              <p:nvPr/>
            </p:nvSpPr>
            <p:spPr>
              <a:xfrm>
                <a:off x="-1" y="325072"/>
                <a:ext cx="441905" cy="327284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Shape 887"/>
              <p:cNvSpPr/>
              <p:nvPr/>
            </p:nvSpPr>
            <p:spPr>
              <a:xfrm flipV="1">
                <a:off x="0" y="0"/>
                <a:ext cx="441903" cy="325073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081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墙壁, 室内, 餐桌, 地板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80" y="701040"/>
            <a:ext cx="3738880" cy="56083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0535" y="2636520"/>
            <a:ext cx="7467600" cy="1584960"/>
          </a:xfrm>
          <a:prstGeom prst="rect">
            <a:avLst/>
          </a:prstGeom>
          <a:solidFill>
            <a:srgbClr val="BEC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0535" y="2967990"/>
            <a:ext cx="7466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ADMIN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88731" y="829270"/>
            <a:ext cx="387177" cy="357879"/>
            <a:chOff x="5171923" y="1619250"/>
            <a:chExt cx="387177" cy="357879"/>
          </a:xfrm>
        </p:grpSpPr>
        <p:sp>
          <p:nvSpPr>
            <p:cNvPr id="14" name="Shape 885"/>
            <p:cNvSpPr/>
            <p:nvPr/>
          </p:nvSpPr>
          <p:spPr>
            <a:xfrm rot="16200000" flipV="1">
              <a:off x="5186572" y="1604601"/>
              <a:ext cx="357879" cy="3871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latin typeface="Arial" panose="020B0604020202020204" pitchFamily="34" charset="0"/>
              </a:endParaRPr>
            </a:p>
          </p:txBody>
        </p:sp>
        <p:grpSp>
          <p:nvGrpSpPr>
            <p:cNvPr id="15" name="Group 888"/>
            <p:cNvGrpSpPr/>
            <p:nvPr/>
          </p:nvGrpSpPr>
          <p:grpSpPr>
            <a:xfrm rot="16200000" flipV="1">
              <a:off x="5303909" y="1710067"/>
              <a:ext cx="116405" cy="185909"/>
              <a:chOff x="0" y="0"/>
              <a:chExt cx="441903" cy="652354"/>
            </a:xfrm>
          </p:grpSpPr>
          <p:sp>
            <p:nvSpPr>
              <p:cNvPr id="16" name="Shape 886"/>
              <p:cNvSpPr/>
              <p:nvPr/>
            </p:nvSpPr>
            <p:spPr>
              <a:xfrm>
                <a:off x="-1" y="325072"/>
                <a:ext cx="441905" cy="327284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Shape 887"/>
              <p:cNvSpPr/>
              <p:nvPr/>
            </p:nvSpPr>
            <p:spPr>
              <a:xfrm flipV="1">
                <a:off x="0" y="0"/>
                <a:ext cx="441903" cy="325073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34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36120" cy="44850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18340" cy="62490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63425" cy="64763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0" y="637619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图片包含 绿色, 建筑物, 墙壁, 室内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18"/>
          <a:stretch>
            <a:fillRect/>
          </a:stretch>
        </p:blipFill>
        <p:spPr>
          <a:xfrm>
            <a:off x="1003076" y="481809"/>
            <a:ext cx="3855720" cy="5894381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48181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9231087" y="-23246"/>
            <a:ext cx="1993915" cy="83337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40380" y="45720"/>
            <a:ext cx="3287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mado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36114" y="52264"/>
            <a:ext cx="1806504" cy="6388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334001" y="3004307"/>
            <a:ext cx="664463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墙壁, 室内, 餐桌, 地板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80" y="701040"/>
            <a:ext cx="3738880" cy="56083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9280" y="2220595"/>
            <a:ext cx="7348220" cy="2679065"/>
          </a:xfrm>
          <a:prstGeom prst="rect">
            <a:avLst/>
          </a:prstGeom>
          <a:solidFill>
            <a:srgbClr val="BEC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9280" y="2799080"/>
            <a:ext cx="73482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LiberationSans"/>
                <a:cs typeface="+mn-ea"/>
                <a:sym typeface="+mn-ea"/>
              </a:rPr>
              <a:t>E-commerce furniture website that is a web-based application built with ASP .NET, HTML, CSS, JS, SQLServer, and Entity framework, </a:t>
            </a:r>
            <a:r>
              <a:rPr lang="en-US" sz="2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LiberationSans"/>
                <a:cs typeface="+mn-ea"/>
                <a:sym typeface="+mn-ea"/>
              </a:rPr>
              <a:t>with a user-friendly interface that allows users to easily browse products. </a:t>
            </a:r>
            <a:endParaRPr lang="en-US" sz="2400" dirty="0"/>
          </a:p>
          <a:p>
            <a:pPr algn="l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88731" y="829270"/>
            <a:ext cx="387177" cy="357879"/>
            <a:chOff x="5171923" y="1619250"/>
            <a:chExt cx="387177" cy="357879"/>
          </a:xfrm>
        </p:grpSpPr>
        <p:sp>
          <p:nvSpPr>
            <p:cNvPr id="14" name="Shape 885"/>
            <p:cNvSpPr/>
            <p:nvPr/>
          </p:nvSpPr>
          <p:spPr>
            <a:xfrm rot="16200000" flipV="1">
              <a:off x="5186572" y="1604601"/>
              <a:ext cx="357879" cy="3871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latin typeface="Arial" panose="020B0604020202020204" pitchFamily="34" charset="0"/>
              </a:endParaRPr>
            </a:p>
          </p:txBody>
        </p:sp>
        <p:grpSp>
          <p:nvGrpSpPr>
            <p:cNvPr id="15" name="Group 888"/>
            <p:cNvGrpSpPr/>
            <p:nvPr/>
          </p:nvGrpSpPr>
          <p:grpSpPr>
            <a:xfrm rot="16200000" flipV="1">
              <a:off x="5303909" y="1710067"/>
              <a:ext cx="116405" cy="185909"/>
              <a:chOff x="0" y="0"/>
              <a:chExt cx="441903" cy="652354"/>
            </a:xfrm>
          </p:grpSpPr>
          <p:sp>
            <p:nvSpPr>
              <p:cNvPr id="16" name="Shape 886"/>
              <p:cNvSpPr/>
              <p:nvPr/>
            </p:nvSpPr>
            <p:spPr>
              <a:xfrm>
                <a:off x="-1" y="325072"/>
                <a:ext cx="441905" cy="327284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Shape 887"/>
              <p:cNvSpPr/>
              <p:nvPr/>
            </p:nvSpPr>
            <p:spPr>
              <a:xfrm flipV="1">
                <a:off x="0" y="0"/>
                <a:ext cx="441903" cy="325073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1688475" y="593852"/>
            <a:ext cx="51507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墙壁, 室内, 餐桌, 地板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80" y="701040"/>
            <a:ext cx="3738880" cy="560832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8731" y="829270"/>
            <a:ext cx="387177" cy="357879"/>
            <a:chOff x="5171923" y="1619250"/>
            <a:chExt cx="387177" cy="357879"/>
          </a:xfrm>
        </p:grpSpPr>
        <p:sp>
          <p:nvSpPr>
            <p:cNvPr id="14" name="Shape 885"/>
            <p:cNvSpPr/>
            <p:nvPr/>
          </p:nvSpPr>
          <p:spPr>
            <a:xfrm rot="16200000" flipV="1">
              <a:off x="5186572" y="1604601"/>
              <a:ext cx="357879" cy="3871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latin typeface="Arial" panose="020B0604020202020204" pitchFamily="34" charset="0"/>
              </a:endParaRPr>
            </a:p>
          </p:txBody>
        </p:sp>
        <p:grpSp>
          <p:nvGrpSpPr>
            <p:cNvPr id="15" name="Group 888"/>
            <p:cNvGrpSpPr/>
            <p:nvPr/>
          </p:nvGrpSpPr>
          <p:grpSpPr>
            <a:xfrm rot="16200000" flipV="1">
              <a:off x="5303909" y="1710067"/>
              <a:ext cx="116405" cy="185909"/>
              <a:chOff x="0" y="0"/>
              <a:chExt cx="441903" cy="652354"/>
            </a:xfrm>
          </p:grpSpPr>
          <p:sp>
            <p:nvSpPr>
              <p:cNvPr id="16" name="Shape 886"/>
              <p:cNvSpPr/>
              <p:nvPr/>
            </p:nvSpPr>
            <p:spPr>
              <a:xfrm>
                <a:off x="-1" y="325072"/>
                <a:ext cx="441905" cy="327284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Shape 887"/>
              <p:cNvSpPr/>
              <p:nvPr/>
            </p:nvSpPr>
            <p:spPr>
              <a:xfrm flipV="1">
                <a:off x="0" y="0"/>
                <a:ext cx="441903" cy="325073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1688475" y="593852"/>
            <a:ext cx="51507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3"/>
          <p:cNvSpPr/>
          <p:nvPr/>
        </p:nvSpPr>
        <p:spPr>
          <a:xfrm>
            <a:off x="589280" y="2220595"/>
            <a:ext cx="7348220" cy="2679065"/>
          </a:xfrm>
          <a:prstGeom prst="rect">
            <a:avLst/>
          </a:prstGeom>
          <a:solidFill>
            <a:srgbClr val="BEC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9915" y="2220595"/>
            <a:ext cx="73482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LiberationSans"/>
                <a:sym typeface="+mn-ea"/>
              </a:rPr>
              <a:t>Sign up, login and logout</a:t>
            </a:r>
            <a:endParaRPr lang="en-US" sz="24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LiberationSans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LiberationSans"/>
                <a:sym typeface="+mn-ea"/>
              </a:rPr>
              <a:t>Browse products</a:t>
            </a:r>
            <a:endParaRPr lang="en-US" sz="24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LiberationSans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LiberationSans"/>
                <a:sym typeface="+mn-ea"/>
              </a:rPr>
              <a:t>Add products to cart</a:t>
            </a:r>
            <a:endParaRPr lang="en-US" sz="24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LiberationSans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LiberationSans"/>
                <a:sym typeface="+mn-ea"/>
              </a:rPr>
              <a:t>Remove products from cart</a:t>
            </a:r>
            <a:endParaRPr lang="en-US" sz="24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LiberationSans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LiberationSans"/>
                <a:sym typeface="+mn-ea"/>
              </a:rPr>
              <a:t>Purchase products.</a:t>
            </a:r>
            <a:endParaRPr lang="en-US" sz="24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LiberationSans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LiberationSans"/>
                <a:sym typeface="+mn-ea"/>
              </a:rPr>
              <a:t>Administrative panel for managing the products and orders. </a:t>
            </a:r>
            <a:endParaRPr lang="en-US" sz="24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indent="-342900" algn="l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14400"/>
            <a:ext cx="12192000" cy="542544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包含 猫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" y="1192530"/>
            <a:ext cx="3741420" cy="374142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45787" y="2514543"/>
            <a:ext cx="13662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02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flipH="1">
            <a:off x="4719301" y="2172054"/>
            <a:ext cx="2310711" cy="2298998"/>
          </a:xfrm>
          <a:prstGeom prst="rtTriangle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582005" y="2125472"/>
            <a:ext cx="2616453" cy="2610489"/>
            <a:chOff x="4041528" y="2019300"/>
            <a:chExt cx="2616453" cy="2610489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4190588" y="2174378"/>
              <a:ext cx="2310713" cy="231071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flipV="1">
              <a:off x="6508921" y="2019300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V="1">
              <a:off x="4041528" y="4480729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343535" y="3306572"/>
            <a:ext cx="51507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ERD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>
            <a:off x="9694545" y="800735"/>
            <a:ext cx="2496820" cy="149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Ecommerce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" y="631190"/>
            <a:ext cx="12088495" cy="55962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637619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367433" y="6006858"/>
            <a:ext cx="429144" cy="738664"/>
            <a:chOff x="2629642" y="4747334"/>
            <a:chExt cx="914400" cy="914400"/>
          </a:xfrm>
        </p:grpSpPr>
        <p:sp>
          <p:nvSpPr>
            <p:cNvPr id="4" name="菱形 3"/>
            <p:cNvSpPr/>
            <p:nvPr/>
          </p:nvSpPr>
          <p:spPr>
            <a:xfrm>
              <a:off x="2629642" y="4747334"/>
              <a:ext cx="914400" cy="914400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79595" y="4897287"/>
              <a:ext cx="614495" cy="614495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845787" y="2514543"/>
            <a:ext cx="13662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03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flipH="1">
            <a:off x="4719301" y="2172054"/>
            <a:ext cx="2310711" cy="22989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582005" y="2125472"/>
            <a:ext cx="2616453" cy="2610489"/>
            <a:chOff x="4041528" y="2019300"/>
            <a:chExt cx="2616453" cy="2610489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4190588" y="2174378"/>
              <a:ext cx="2310713" cy="231071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flipV="1">
              <a:off x="6508921" y="2019300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V="1">
              <a:off x="4041528" y="4480729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343535" y="3306572"/>
            <a:ext cx="51507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图片 20" descr="图片包含 墙壁, 室内, 物体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7" b="4300"/>
          <a:stretch>
            <a:fillRect/>
          </a:stretch>
        </p:blipFill>
        <p:spPr>
          <a:xfrm>
            <a:off x="1085260" y="1753565"/>
            <a:ext cx="2310711" cy="31060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墙壁, 室内, 餐桌, 地板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80" y="701040"/>
            <a:ext cx="3738880" cy="56083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0535" y="2636520"/>
            <a:ext cx="7467600" cy="1584960"/>
          </a:xfrm>
          <a:prstGeom prst="rect">
            <a:avLst/>
          </a:prstGeom>
          <a:solidFill>
            <a:srgbClr val="BEC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0535" y="2967990"/>
            <a:ext cx="74669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HOME</a:t>
            </a:r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88731" y="829270"/>
            <a:ext cx="387177" cy="357879"/>
            <a:chOff x="5171923" y="1619250"/>
            <a:chExt cx="387177" cy="357879"/>
          </a:xfrm>
        </p:grpSpPr>
        <p:sp>
          <p:nvSpPr>
            <p:cNvPr id="14" name="Shape 885"/>
            <p:cNvSpPr/>
            <p:nvPr/>
          </p:nvSpPr>
          <p:spPr>
            <a:xfrm rot="16200000" flipV="1">
              <a:off x="5186572" y="1604601"/>
              <a:ext cx="357879" cy="38717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latin typeface="Arial" panose="020B0604020202020204" pitchFamily="34" charset="0"/>
              </a:endParaRPr>
            </a:p>
          </p:txBody>
        </p:sp>
        <p:grpSp>
          <p:nvGrpSpPr>
            <p:cNvPr id="15" name="Group 888"/>
            <p:cNvGrpSpPr/>
            <p:nvPr/>
          </p:nvGrpSpPr>
          <p:grpSpPr>
            <a:xfrm rot="16200000" flipV="1">
              <a:off x="5303909" y="1710067"/>
              <a:ext cx="116405" cy="185909"/>
              <a:chOff x="0" y="0"/>
              <a:chExt cx="441903" cy="652354"/>
            </a:xfrm>
          </p:grpSpPr>
          <p:sp>
            <p:nvSpPr>
              <p:cNvPr id="16" name="Shape 886"/>
              <p:cNvSpPr/>
              <p:nvPr/>
            </p:nvSpPr>
            <p:spPr>
              <a:xfrm>
                <a:off x="-1" y="325072"/>
                <a:ext cx="441905" cy="327284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Shape 887"/>
              <p:cNvSpPr/>
              <p:nvPr/>
            </p:nvSpPr>
            <p:spPr>
              <a:xfrm flipV="1">
                <a:off x="0" y="0"/>
                <a:ext cx="441903" cy="325073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dirty="0"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CA161C"/>
      </a:accent1>
      <a:accent2>
        <a:srgbClr val="F17F82"/>
      </a:accent2>
      <a:accent3>
        <a:srgbClr val="61615E"/>
      </a:accent3>
      <a:accent4>
        <a:srgbClr val="7B7B79"/>
      </a:accent4>
      <a:accent5>
        <a:srgbClr val="9E9E9C"/>
      </a:accent5>
      <a:accent6>
        <a:srgbClr val="CACAC8"/>
      </a:accent6>
      <a:hlink>
        <a:srgbClr val="046DA3"/>
      </a:hlink>
      <a:folHlink>
        <a:srgbClr val="BFBFBF"/>
      </a:folHlink>
    </a:clrScheme>
    <a:fontScheme name="自定义 7">
      <a:majorFont>
        <a:latin typeface="思源黑体 CN Medium"/>
        <a:ea typeface="思源黑体 CN Medium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600" dirty="0">
            <a:latin typeface="Microsoft YaHei Light" panose="020B0502040204020203" pitchFamily="34" charset="-122"/>
            <a:ea typeface="Microsoft YaHei Light" panose="020B0502040204020203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A161C"/>
    </a:accent1>
    <a:accent2>
      <a:srgbClr val="F17F82"/>
    </a:accent2>
    <a:accent3>
      <a:srgbClr val="61615E"/>
    </a:accent3>
    <a:accent4>
      <a:srgbClr val="7B7B79"/>
    </a:accent4>
    <a:accent5>
      <a:srgbClr val="9E9E9C"/>
    </a:accent5>
    <a:accent6>
      <a:srgbClr val="CACAC8"/>
    </a:accent6>
    <a:hlink>
      <a:srgbClr val="046DA3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WPS Presentation</Application>
  <PresentationFormat>宽屏</PresentationFormat>
  <Paragraphs>63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SimSun</vt:lpstr>
      <vt:lpstr>Wingdings</vt:lpstr>
      <vt:lpstr>Microsoft YaHei Light</vt:lpstr>
      <vt:lpstr>Microsoft YaHei</vt:lpstr>
      <vt:lpstr>Arial Unicode MS</vt:lpstr>
      <vt:lpstr>Times New Roman</vt:lpstr>
      <vt:lpstr>Calibri</vt:lpstr>
      <vt:lpstr>LiberationSans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 yaoming</dc:creator>
  <cp:lastModifiedBy>moham</cp:lastModifiedBy>
  <cp:revision>50</cp:revision>
  <dcterms:created xsi:type="dcterms:W3CDTF">2019-06-13T10:25:00Z</dcterms:created>
  <dcterms:modified xsi:type="dcterms:W3CDTF">2023-05-22T06:07:09Z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1033-11.2.0.11537</vt:lpwstr>
  </property>
  <property fmtid="{D5CDD505-2E9C-101B-9397-08002B2CF9AE}" pid="3" name="ICV">
    <vt:lpwstr>6E0E8C3F06704BD18DCF5F47D7EA396D</vt:lpwstr>
  </property>
</Properties>
</file>